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DD93C32-01FB-4FFB-BDE7-5541A9E1C8DA}">
  <a:tblStyle styleId="{BDD93C32-01FB-4FFB-BDE7-5541A9E1C8DA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7F2ED"/>
          </a:solidFill>
        </a:fill>
      </a:tcStyle>
    </a:wholeTbl>
    <a:band1H>
      <a:tcTxStyle/>
      <a:tcStyle>
        <a:fill>
          <a:solidFill>
            <a:srgbClr val="CBE3DA"/>
          </a:solidFill>
        </a:fill>
      </a:tcStyle>
    </a:band1H>
    <a:band2H>
      <a:tcTxStyle/>
    </a:band2H>
    <a:band1V>
      <a:tcTxStyle/>
      <a:tcStyle>
        <a:fill>
          <a:solidFill>
            <a:srgbClr val="CBE3DA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://www.nationaleatingdisorders.org/learn/by-eating-disorder/arfid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The perfect entertainment snack" id="85" name="Google Shape;85;p13"/>
          <p:cNvPicPr preferRelativeResize="0"/>
          <p:nvPr/>
        </p:nvPicPr>
        <p:blipFill rotWithShape="1">
          <a:blip r:embed="rId3">
            <a:alphaModFix/>
          </a:blip>
          <a:srcRect b="0" l="8786" r="305" t="23391"/>
          <a:stretch/>
        </p:blipFill>
        <p:spPr>
          <a:xfrm>
            <a:off x="20" y="1"/>
            <a:ext cx="12191980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3"/>
          <p:cNvSpPr/>
          <p:nvPr/>
        </p:nvSpPr>
        <p:spPr>
          <a:xfrm rot="-5400000">
            <a:off x="3799868" y="-1534136"/>
            <a:ext cx="4592270" cy="121920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21000">
                <a:srgbClr val="000000">
                  <a:alpha val="29803"/>
                </a:srgbClr>
              </a:gs>
              <a:gs pos="35000">
                <a:srgbClr val="000000">
                  <a:alpha val="45882"/>
                </a:srgbClr>
              </a:gs>
              <a:gs pos="100000">
                <a:srgbClr val="000000">
                  <a:alpha val="89803"/>
                </a:srgbClr>
              </a:gs>
            </a:gsLst>
            <a:lin ang="10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3"/>
          <p:cNvSpPr txBox="1"/>
          <p:nvPr>
            <p:ph type="ctrTitle"/>
          </p:nvPr>
        </p:nvSpPr>
        <p:spPr>
          <a:xfrm>
            <a:off x="404553" y="3091928"/>
            <a:ext cx="9078562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Font typeface="Calibri"/>
              <a:buNone/>
            </a:pPr>
            <a:r>
              <a:rPr b="1" lang="en-US" sz="4600"/>
              <a:t>Picky Eating in relation to Avoidant/ Restrictive Food Intake Disorder in high school students</a:t>
            </a:r>
            <a:endParaRPr b="1" sz="4600"/>
          </a:p>
        </p:txBody>
      </p:sp>
      <p:sp>
        <p:nvSpPr>
          <p:cNvPr id="88" name="Google Shape;88;p13"/>
          <p:cNvSpPr/>
          <p:nvPr/>
        </p:nvSpPr>
        <p:spPr>
          <a:xfrm>
            <a:off x="0" y="5575039"/>
            <a:ext cx="9785897" cy="685800"/>
          </a:xfrm>
          <a:prstGeom prst="roundRect">
            <a:avLst>
              <a:gd fmla="val 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3"/>
          <p:cNvSpPr txBox="1"/>
          <p:nvPr>
            <p:ph idx="1" type="subTitle"/>
          </p:nvPr>
        </p:nvSpPr>
        <p:spPr>
          <a:xfrm>
            <a:off x="404553" y="5624945"/>
            <a:ext cx="9078562" cy="5929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/>
              <a:t>By Zoe Falcone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2"/>
          <p:cNvSpPr/>
          <p:nvPr/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600"/>
              <a:buFont typeface="Calibri"/>
              <a:buNone/>
            </a:pPr>
            <a:r>
              <a:rPr lang="en-US" sz="4600">
                <a:solidFill>
                  <a:srgbClr val="FFFFFF"/>
                </a:solidFill>
              </a:rPr>
              <a:t>Methodology</a:t>
            </a:r>
            <a:endParaRPr sz="4600">
              <a:solidFill>
                <a:srgbClr val="FFFFFF"/>
              </a:solidFill>
            </a:endParaRPr>
          </a:p>
        </p:txBody>
      </p:sp>
      <p:sp>
        <p:nvSpPr>
          <p:cNvPr id="174" name="Google Shape;174;p22"/>
          <p:cNvSpPr txBox="1"/>
          <p:nvPr>
            <p:ph idx="1" type="body"/>
          </p:nvPr>
        </p:nvSpPr>
        <p:spPr>
          <a:xfrm>
            <a:off x="838200" y="2438400"/>
            <a:ext cx="10515600" cy="37385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b="1" lang="en-US" sz="2400"/>
              <a:t>Picky Eating in relation to Avoidant/Restrictive Food Intake Disorder questionnaire</a:t>
            </a:r>
            <a:endParaRPr b="1" sz="24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en-US" sz="2400"/>
              <a:t>Will you avoid going to a social function if you don't know what food will be there? </a:t>
            </a:r>
            <a:endParaRPr/>
          </a:p>
          <a:p>
            <a:pPr indent="-762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t/>
            </a:r>
            <a:endParaRPr sz="24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en-US" sz="2400"/>
              <a:t>Do you refuse to eat new foods when you are introduced to them?</a:t>
            </a:r>
            <a:endParaRPr/>
          </a:p>
          <a:p>
            <a:pPr indent="-762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t/>
            </a:r>
            <a:endParaRPr sz="24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en-US" sz="2400"/>
              <a:t>Will you ever refuse to eat something if it doesn't "look right" (e.g. burnt edges, broken cookies, undesirable color)? 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3"/>
          <p:cNvSpPr/>
          <p:nvPr/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23"/>
          <p:cNvSpPr txBox="1"/>
          <p:nvPr/>
        </p:nvSpPr>
        <p:spPr>
          <a:xfrm>
            <a:off x="636917" y="171162"/>
            <a:ext cx="3199615" cy="23711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7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RESULTS</a:t>
            </a:r>
            <a:endParaRPr sz="27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7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Independent Samples t-test</a:t>
            </a:r>
            <a:endParaRPr sz="2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7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7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81" name="Google Shape;181;p23"/>
          <p:cNvGraphicFramePr/>
          <p:nvPr/>
        </p:nvGraphicFramePr>
        <p:xfrm>
          <a:off x="5314996" y="12200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{BDD93C32-01FB-4FFB-BDE7-5541A9E1C8DA}</a:tableStyleId>
              </a:tblPr>
              <a:tblGrid>
                <a:gridCol w="2473825"/>
                <a:gridCol w="2659575"/>
              </a:tblGrid>
              <a:tr h="12990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Independent samples t-test</a:t>
                      </a:r>
                      <a:endParaRPr sz="22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2600" marB="82600" marR="165200" marL="1652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600" u="none" cap="none" strike="noStrike"/>
                        <a:t>Mean difference </a:t>
                      </a:r>
                      <a:endParaRPr/>
                    </a:p>
                  </a:txBody>
                  <a:tcPr marT="82600" marB="82600" marR="165200" marL="165200"/>
                </a:tc>
              </a:tr>
              <a:tr h="12076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300" u="none" cap="none" strike="noStrike"/>
                        <a:t>Diagnostic Factors </a:t>
                      </a:r>
                      <a:endParaRPr/>
                    </a:p>
                  </a:txBody>
                  <a:tcPr marT="82600" marB="82600" marR="165200" marL="1652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300" u="none" cap="none" strike="noStrike"/>
                        <a:t>.564425</a:t>
                      </a:r>
                      <a:endParaRPr/>
                    </a:p>
                  </a:txBody>
                  <a:tcPr marT="82600" marB="82600" marR="165200" marL="165200"/>
                </a:tc>
              </a:tr>
              <a:tr h="12076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300" u="none" cap="none" strike="noStrike"/>
                        <a:t>Picky Eating </a:t>
                      </a:r>
                      <a:endParaRPr/>
                    </a:p>
                  </a:txBody>
                  <a:tcPr marT="82600" marB="82600" marR="165200" marL="1652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300" u="none" cap="none" strike="noStrike"/>
                        <a:t>.01415</a:t>
                      </a:r>
                      <a:endParaRPr/>
                    </a:p>
                  </a:txBody>
                  <a:tcPr marT="82600" marB="82600" marR="165200" marL="165200"/>
                </a:tc>
              </a:tr>
              <a:tr h="7047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300" u="none" cap="none" strike="noStrike"/>
                        <a:t>ARFID </a:t>
                      </a:r>
                      <a:endParaRPr/>
                    </a:p>
                  </a:txBody>
                  <a:tcPr marT="82600" marB="82600" marR="165200" marL="1652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300" u="none" cap="none" strike="noStrike"/>
                        <a:t>.019037</a:t>
                      </a:r>
                      <a:endParaRPr/>
                    </a:p>
                  </a:txBody>
                  <a:tcPr marT="82600" marB="82600" marR="165200" marL="165200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4"/>
          <p:cNvSpPr/>
          <p:nvPr/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24"/>
          <p:cNvSpPr txBox="1"/>
          <p:nvPr/>
        </p:nvSpPr>
        <p:spPr>
          <a:xfrm>
            <a:off x="838200" y="171162"/>
            <a:ext cx="2840182" cy="23711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RESULTS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Gender Analysis</a:t>
            </a:r>
            <a:endParaRPr sz="32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Chart, bar chart&#10;&#10;Description automatically generated" id="188" name="Google Shape;188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07933" y="1229810"/>
            <a:ext cx="7347537" cy="43993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5"/>
          <p:cNvSpPr/>
          <p:nvPr/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25"/>
          <p:cNvSpPr txBox="1"/>
          <p:nvPr/>
        </p:nvSpPr>
        <p:spPr>
          <a:xfrm>
            <a:off x="838200" y="171162"/>
            <a:ext cx="2840182" cy="23711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7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7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RESULTS</a:t>
            </a:r>
            <a:endParaRPr sz="27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Sub Scale Correlation </a:t>
            </a:r>
            <a:endParaRPr sz="2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95" name="Google Shape;195;p25"/>
          <p:cNvGraphicFramePr/>
          <p:nvPr/>
        </p:nvGraphicFramePr>
        <p:xfrm>
          <a:off x="4207933" y="1663817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{BDD93C32-01FB-4FFB-BDE7-5541A9E1C8DA}</a:tableStyleId>
              </a:tblPr>
              <a:tblGrid>
                <a:gridCol w="1958650"/>
                <a:gridCol w="2158600"/>
                <a:gridCol w="1584375"/>
                <a:gridCol w="1645900"/>
              </a:tblGrid>
              <a:tr h="10551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Sub Scale Correlation</a:t>
                      </a:r>
                      <a:endParaRPr/>
                    </a:p>
                  </a:txBody>
                  <a:tcPr marT="64900" marB="64900" marR="129800" marL="1298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900" u="none" cap="none" strike="noStrike"/>
                        <a:t>Diagnostic Factors </a:t>
                      </a:r>
                      <a:endParaRPr/>
                    </a:p>
                  </a:txBody>
                  <a:tcPr marT="64900" marB="64900" marR="129800" marL="1298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900" u="none" cap="none" strike="noStrike"/>
                        <a:t>Picky Eating </a:t>
                      </a:r>
                      <a:endParaRPr/>
                    </a:p>
                  </a:txBody>
                  <a:tcPr marT="64900" marB="64900" marR="129800" marL="1298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900" u="none" cap="none" strike="noStrike"/>
                        <a:t>ARFID </a:t>
                      </a:r>
                      <a:endParaRPr/>
                    </a:p>
                  </a:txBody>
                  <a:tcPr marT="64900" marB="64900" marR="129800" marL="129800"/>
                </a:tc>
              </a:tr>
              <a:tr h="9566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600" u="none" cap="none" strike="noStrike"/>
                        <a:t>Diagnostic Factors </a:t>
                      </a:r>
                      <a:endParaRPr/>
                    </a:p>
                  </a:txBody>
                  <a:tcPr marT="64900" marB="64900" marR="129800" marL="1298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600" u="none" cap="none" strike="noStrike"/>
                        <a:t>1 </a:t>
                      </a:r>
                      <a:endParaRPr/>
                    </a:p>
                  </a:txBody>
                  <a:tcPr marT="64900" marB="64900" marR="129800" marL="1298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600" u="none" cap="none" strike="noStrike"/>
                        <a:t>.666 </a:t>
                      </a:r>
                      <a:endParaRPr/>
                    </a:p>
                  </a:txBody>
                  <a:tcPr marT="64900" marB="64900" marR="129800" marL="1298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600" u="none" cap="none" strike="noStrike"/>
                        <a:t>.705 </a:t>
                      </a:r>
                      <a:endParaRPr/>
                    </a:p>
                  </a:txBody>
                  <a:tcPr marT="64900" marB="64900" marR="129800" marL="129800"/>
                </a:tc>
              </a:tr>
              <a:tr h="9566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600" u="none" cap="none" strike="noStrike"/>
                        <a:t>Picky Eating </a:t>
                      </a:r>
                      <a:endParaRPr/>
                    </a:p>
                  </a:txBody>
                  <a:tcPr marT="64900" marB="64900" marR="129800" marL="1298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600" u="none" cap="none" strike="noStrike"/>
                        <a:t>- </a:t>
                      </a:r>
                      <a:endParaRPr/>
                    </a:p>
                  </a:txBody>
                  <a:tcPr marT="64900" marB="64900" marR="129800" marL="1298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600" u="none" cap="none" strike="noStrike"/>
                        <a:t>1 </a:t>
                      </a:r>
                      <a:endParaRPr/>
                    </a:p>
                  </a:txBody>
                  <a:tcPr marT="64900" marB="64900" marR="129800" marL="1298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600" u="none" cap="none" strike="noStrike"/>
                        <a:t>.699 </a:t>
                      </a:r>
                      <a:endParaRPr/>
                    </a:p>
                  </a:txBody>
                  <a:tcPr marT="64900" marB="64900" marR="129800" marL="129800"/>
                </a:tc>
              </a:tr>
              <a:tr h="5629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600" u="none" cap="none" strike="noStrike"/>
                        <a:t>ARFID </a:t>
                      </a:r>
                      <a:endParaRPr/>
                    </a:p>
                  </a:txBody>
                  <a:tcPr marT="64900" marB="64900" marR="129800" marL="1298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600" u="none" cap="none" strike="noStrike"/>
                        <a:t>- </a:t>
                      </a:r>
                      <a:endParaRPr/>
                    </a:p>
                  </a:txBody>
                  <a:tcPr marT="64900" marB="64900" marR="129800" marL="1298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600" u="none" cap="none" strike="noStrike"/>
                        <a:t>- </a:t>
                      </a:r>
                      <a:endParaRPr/>
                    </a:p>
                  </a:txBody>
                  <a:tcPr marT="64900" marB="64900" marR="129800" marL="1298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600" u="none" cap="none" strike="noStrike"/>
                        <a:t>1 </a:t>
                      </a:r>
                      <a:endParaRPr/>
                    </a:p>
                  </a:txBody>
                  <a:tcPr marT="64900" marB="64900" marR="129800" marL="129800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26"/>
          <p:cNvSpPr/>
          <p:nvPr/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rgbClr val="1E8369"/>
              </a:gs>
            </a:gsLst>
            <a:lin ang="8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26"/>
          <p:cNvSpPr/>
          <p:nvPr/>
        </p:nvSpPr>
        <p:spPr>
          <a:xfrm flipH="1" rot="10800000">
            <a:off x="-3" y="0"/>
            <a:ext cx="8115306" cy="1590742"/>
          </a:xfrm>
          <a:prstGeom prst="rect">
            <a:avLst/>
          </a:prstGeom>
          <a:gradFill>
            <a:gsLst>
              <a:gs pos="0">
                <a:srgbClr val="29AF8C">
                  <a:alpha val="0"/>
                </a:srgbClr>
              </a:gs>
              <a:gs pos="20000">
                <a:srgbClr val="29AF8C">
                  <a:alpha val="0"/>
                </a:srgbClr>
              </a:gs>
              <a:gs pos="100000">
                <a:srgbClr val="145745">
                  <a:alpha val="54901"/>
                </a:srgbClr>
              </a:gs>
            </a:gsLst>
            <a:lin ang="13800001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26"/>
          <p:cNvSpPr/>
          <p:nvPr/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rgbClr val="29AF8C">
                  <a:alpha val="65882"/>
                </a:srgbClr>
              </a:gs>
              <a:gs pos="100000">
                <a:srgbClr val="000000">
                  <a:alpha val="29803"/>
                </a:srgbClr>
              </a:gs>
            </a:gsLst>
            <a:lin ang="13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26"/>
          <p:cNvSpPr/>
          <p:nvPr/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50000">
                <a:srgbClr val="000000">
                  <a:alpha val="0"/>
                </a:srgbClr>
              </a:gs>
              <a:gs pos="99000">
                <a:srgbClr val="145745">
                  <a:alpha val="51764"/>
                </a:srgbClr>
              </a:gs>
              <a:gs pos="100000">
                <a:srgbClr val="145745">
                  <a:alpha val="51764"/>
                </a:srgbClr>
              </a:gs>
            </a:gsLst>
            <a:lin ang="16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26"/>
          <p:cNvSpPr txBox="1"/>
          <p:nvPr>
            <p:ph type="title"/>
          </p:nvPr>
        </p:nvSpPr>
        <p:spPr>
          <a:xfrm>
            <a:off x="1371599" y="294538"/>
            <a:ext cx="9895951" cy="10336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</a:pPr>
            <a:r>
              <a:rPr lang="en-US" sz="4000">
                <a:solidFill>
                  <a:srgbClr val="FFFFFF"/>
                </a:solidFill>
              </a:rPr>
              <a:t>Discussion</a:t>
            </a:r>
            <a:endParaRPr sz="4000">
              <a:solidFill>
                <a:srgbClr val="FFFFFF"/>
              </a:solidFill>
            </a:endParaRPr>
          </a:p>
        </p:txBody>
      </p:sp>
      <p:sp>
        <p:nvSpPr>
          <p:cNvPr id="206" name="Google Shape;206;p26"/>
          <p:cNvSpPr txBox="1"/>
          <p:nvPr>
            <p:ph idx="1" type="body"/>
          </p:nvPr>
        </p:nvSpPr>
        <p:spPr>
          <a:xfrm>
            <a:off x="1371599" y="2318197"/>
            <a:ext cx="9724031" cy="368335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t/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rPr lang="en-US" sz="2000"/>
              <a:t>Gender prediction analysis 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</a:pPr>
            <a:r>
              <a:rPr lang="en-US" sz="2000"/>
              <a:t>C</a:t>
            </a:r>
            <a:r>
              <a:rPr lang="en-US" sz="2000"/>
              <a:t>ontrary to previous studies</a:t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t/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rPr lang="en-US" sz="2000"/>
              <a:t>Picky eating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</a:pPr>
            <a:r>
              <a:rPr lang="en-US" sz="2000"/>
              <a:t>M</a:t>
            </a:r>
            <a:r>
              <a:rPr lang="en-US" sz="2000"/>
              <a:t>ay be confirmed as a pre cursor for ARFID 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</a:pPr>
            <a:r>
              <a:rPr lang="en-US" sz="2000"/>
              <a:t>Can be taken more seriously </a:t>
            </a:r>
            <a:endParaRPr sz="2000"/>
          </a:p>
          <a:p>
            <a:pPr indent="-101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t/>
            </a:r>
            <a:endParaRPr sz="2000"/>
          </a:p>
          <a:p>
            <a:pPr indent="-101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t/>
            </a:r>
            <a:endParaRPr sz="2000"/>
          </a:p>
          <a:p>
            <a:pPr indent="-101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Google Shape;212;p27"/>
          <p:cNvSpPr/>
          <p:nvPr/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rgbClr val="1E8369"/>
              </a:gs>
            </a:gsLst>
            <a:lin ang="8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" name="Google Shape;213;p27"/>
          <p:cNvSpPr/>
          <p:nvPr/>
        </p:nvSpPr>
        <p:spPr>
          <a:xfrm flipH="1" rot="10800000">
            <a:off x="-3" y="0"/>
            <a:ext cx="8115306" cy="1590742"/>
          </a:xfrm>
          <a:prstGeom prst="rect">
            <a:avLst/>
          </a:prstGeom>
          <a:gradFill>
            <a:gsLst>
              <a:gs pos="0">
                <a:srgbClr val="29AF8C">
                  <a:alpha val="0"/>
                </a:srgbClr>
              </a:gs>
              <a:gs pos="20000">
                <a:srgbClr val="29AF8C">
                  <a:alpha val="0"/>
                </a:srgbClr>
              </a:gs>
              <a:gs pos="100000">
                <a:srgbClr val="145745">
                  <a:alpha val="54901"/>
                </a:srgbClr>
              </a:gs>
            </a:gsLst>
            <a:lin ang="13800001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Google Shape;214;p27"/>
          <p:cNvSpPr/>
          <p:nvPr/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rgbClr val="29AF8C">
                  <a:alpha val="65882"/>
                </a:srgbClr>
              </a:gs>
              <a:gs pos="100000">
                <a:srgbClr val="000000">
                  <a:alpha val="29803"/>
                </a:srgbClr>
              </a:gs>
            </a:gsLst>
            <a:lin ang="13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27"/>
          <p:cNvSpPr/>
          <p:nvPr/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50000">
                <a:srgbClr val="000000">
                  <a:alpha val="0"/>
                </a:srgbClr>
              </a:gs>
              <a:gs pos="99000">
                <a:srgbClr val="145745">
                  <a:alpha val="51764"/>
                </a:srgbClr>
              </a:gs>
              <a:gs pos="100000">
                <a:srgbClr val="145745">
                  <a:alpha val="51764"/>
                </a:srgbClr>
              </a:gs>
            </a:gsLst>
            <a:lin ang="16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27"/>
          <p:cNvSpPr txBox="1"/>
          <p:nvPr>
            <p:ph type="title"/>
          </p:nvPr>
        </p:nvSpPr>
        <p:spPr>
          <a:xfrm>
            <a:off x="1371599" y="294538"/>
            <a:ext cx="9895951" cy="10336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</a:pPr>
            <a:r>
              <a:rPr lang="en-US" sz="4000">
                <a:solidFill>
                  <a:srgbClr val="FFFFFF"/>
                </a:solidFill>
              </a:rPr>
              <a:t>Conclusion </a:t>
            </a:r>
            <a:endParaRPr sz="4000">
              <a:solidFill>
                <a:srgbClr val="FFFFFF"/>
              </a:solidFill>
            </a:endParaRPr>
          </a:p>
        </p:txBody>
      </p:sp>
      <p:sp>
        <p:nvSpPr>
          <p:cNvPr id="217" name="Google Shape;217;p27"/>
          <p:cNvSpPr txBox="1"/>
          <p:nvPr>
            <p:ph idx="1" type="body"/>
          </p:nvPr>
        </p:nvSpPr>
        <p:spPr>
          <a:xfrm>
            <a:off x="1371599" y="2318197"/>
            <a:ext cx="9724031" cy="368335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rPr lang="en-US" sz="2000"/>
              <a:t>Hypothesis supported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</a:pPr>
            <a:r>
              <a:rPr lang="en-US" sz="2000"/>
              <a:t>There are clear predictors of picky eating that significantly relate to Avoidant/Restrictive Food Intake Disorder </a:t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t/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rPr lang="en-US" sz="2000"/>
              <a:t>Future work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</a:pPr>
            <a:r>
              <a:rPr lang="en-US" sz="2000"/>
              <a:t>P</a:t>
            </a:r>
            <a:r>
              <a:rPr lang="en-US" sz="2000"/>
              <a:t>rotective measures against disordered eating 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</a:pPr>
            <a:r>
              <a:rPr lang="en-US" sz="2000"/>
              <a:t>Gender predictors of ARFID</a:t>
            </a:r>
            <a:endParaRPr/>
          </a:p>
          <a:p>
            <a:pPr indent="-101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8"/>
          <p:cNvSpPr/>
          <p:nvPr/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Google Shape;223;p2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600"/>
              <a:buFont typeface="Calibri"/>
              <a:buNone/>
            </a:pPr>
            <a:r>
              <a:rPr lang="en-US" sz="4600">
                <a:solidFill>
                  <a:srgbClr val="FFFFFF"/>
                </a:solidFill>
              </a:rPr>
              <a:t>Citations</a:t>
            </a:r>
            <a:endParaRPr sz="4600">
              <a:solidFill>
                <a:srgbClr val="FFFFFF"/>
              </a:solidFill>
            </a:endParaRPr>
          </a:p>
        </p:txBody>
      </p:sp>
      <p:sp>
        <p:nvSpPr>
          <p:cNvPr id="224" name="Google Shape;224;p28"/>
          <p:cNvSpPr txBox="1"/>
          <p:nvPr>
            <p:ph idx="1" type="body"/>
          </p:nvPr>
        </p:nvSpPr>
        <p:spPr>
          <a:xfrm>
            <a:off x="838200" y="2438400"/>
            <a:ext cx="10515600" cy="37385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•"/>
            </a:pPr>
            <a:r>
              <a:rPr i="1" lang="en-US" sz="1200"/>
              <a:t>Avoidant Restrictive Food Intake Disorder</a:t>
            </a:r>
            <a:r>
              <a:rPr lang="en-US" sz="1200"/>
              <a:t>. National Eating Disorder Association, 2018,     </a:t>
            </a:r>
            <a:r>
              <a:rPr lang="en-US" sz="1200" u="sng">
                <a:solidFill>
                  <a:schemeClr val="hlink"/>
                </a:solidFill>
                <a:hlinkClick r:id="rId3"/>
              </a:rPr>
              <a:t>www.nationaleatingdisorders.org/learn/by-eating-disorder/arfid</a:t>
            </a:r>
            <a:r>
              <a:rPr lang="en-US" sz="1200"/>
              <a:t>. Accessed 2018.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Char char="•"/>
            </a:pPr>
            <a:r>
              <a:rPr lang="en-US" sz="1200"/>
              <a:t>Brigham, K. S., Manzo, L. D., Eddy, K. T., &amp; Thomas, J. J. (2018). </a:t>
            </a:r>
            <a:r>
              <a:rPr i="1" lang="en-US" sz="1200"/>
              <a:t>Evaluation and Treatment of Avoidant/Restrictive Food Intake Disorder (ARFID) in Adolescents. Current Pediatrics Reports, 6(2), 107–113.</a:t>
            </a:r>
            <a:endParaRPr sz="12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Char char="•"/>
            </a:pPr>
            <a:r>
              <a:rPr lang="en-US" sz="1200"/>
              <a:t>Dovey, T. M., Kumari, V., &amp; Blissett, J. (2019). </a:t>
            </a:r>
            <a:r>
              <a:rPr i="1" lang="en-US" sz="1200"/>
              <a:t>Eating behaviour, behavioural problems and sensory profiles of children with avoidant/restrictive food intake disorder (ARFID), autistic spectrum disorders or picky eating: Same or different? European Psychiatry, 61, 56–62.</a:t>
            </a:r>
            <a:endParaRPr sz="12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Char char="•"/>
            </a:pPr>
            <a:r>
              <a:rPr lang="en-US" sz="1200"/>
              <a:t>Feillet, F., Bocquet, A., Briend, A., Chouraqui, J.-P., Darmaun, D., Frelut, M.-L., … Dupont, C. (2019). </a:t>
            </a:r>
            <a:r>
              <a:rPr i="1" lang="en-US" sz="1200"/>
              <a:t>Nutritional risks of ARFID (avoidant restrictive food intake disorders) and related behavior. Archives de Pédiatrie.</a:t>
            </a:r>
            <a:endParaRPr sz="12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Char char="•"/>
            </a:pPr>
            <a:r>
              <a:rPr lang="en-US" sz="1200"/>
              <a:t>Galloway, A. T., Lee, Y., &amp; Birch, L. L. (2003). </a:t>
            </a:r>
            <a:r>
              <a:rPr i="1" lang="en-US" sz="1200"/>
              <a:t>Predictors and consequences of food neophobia and pickiness in young girls. Journal of the American Dietetic Association, 103(6), 692–698.</a:t>
            </a:r>
            <a:endParaRPr sz="12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Char char="•"/>
            </a:pPr>
            <a:r>
              <a:rPr lang="en-US" sz="1200"/>
              <a:t>Keery, H., LeMay-Russell, S., Barnes, T. L., Eckhardt, S., Peterson, C. B., Lesser, J., … Le Grange, D. (2019). </a:t>
            </a:r>
            <a:r>
              <a:rPr i="1" lang="en-US" sz="1200"/>
              <a:t>Attributes of children and adolescents with avoidant/restrictive food intake disorder. Journal of Eating Disorders, 7(1).</a:t>
            </a:r>
            <a:endParaRPr sz="12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Char char="•"/>
            </a:pPr>
            <a:r>
              <a:rPr lang="en-US" sz="1200"/>
              <a:t>Nicely, T. A., Lane-Loney, S., Masciulli, E., Hollenbeak, C. S., &amp; Ornstein, R. M. (2014). </a:t>
            </a:r>
            <a:r>
              <a:rPr i="1" lang="en-US" sz="1200"/>
              <a:t>Prevalence and characteristics of avoidant/restrictive food intake disorder in a cohort of young patients in day treatment for eating disorders. Journal of Eating Disorders, 2(1).</a:t>
            </a:r>
            <a:endParaRPr sz="12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Char char="•"/>
            </a:pPr>
            <a:r>
              <a:rPr lang="en-US" sz="1200"/>
              <a:t>Tharner, A., Jansen, P. W., Kiefte-de Jong, J. C., Moll, H. A., van der Ende, J., Jaddoe, V. W., … Franco, O. H. (2014). </a:t>
            </a:r>
            <a:r>
              <a:rPr i="1" lang="en-US" sz="1200"/>
              <a:t>Toward an operative diagnosis of fussy/picky eating: a latent profile approach in a population-based cohort. International Journal of Behavioral Nutrition and Physical Activity, 11(1), 14.</a:t>
            </a:r>
            <a:endParaRPr sz="1200"/>
          </a:p>
          <a:p>
            <a:pPr indent="-1524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</a:pPr>
            <a:r>
              <a:t/>
            </a:r>
            <a:endParaRPr sz="1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4"/>
          <p:cNvSpPr/>
          <p:nvPr/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rgbClr val="1E8369"/>
              </a:gs>
            </a:gsLst>
            <a:lin ang="8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4"/>
          <p:cNvSpPr/>
          <p:nvPr/>
        </p:nvSpPr>
        <p:spPr>
          <a:xfrm flipH="1" rot="10800000">
            <a:off x="-3" y="0"/>
            <a:ext cx="8115306" cy="1590742"/>
          </a:xfrm>
          <a:prstGeom prst="rect">
            <a:avLst/>
          </a:prstGeom>
          <a:gradFill>
            <a:gsLst>
              <a:gs pos="0">
                <a:srgbClr val="29AF8C">
                  <a:alpha val="0"/>
                </a:srgbClr>
              </a:gs>
              <a:gs pos="20000">
                <a:srgbClr val="29AF8C">
                  <a:alpha val="0"/>
                </a:srgbClr>
              </a:gs>
              <a:gs pos="100000">
                <a:srgbClr val="145745">
                  <a:alpha val="54901"/>
                </a:srgbClr>
              </a:gs>
            </a:gsLst>
            <a:lin ang="13800001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4"/>
          <p:cNvSpPr/>
          <p:nvPr/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rgbClr val="29AF8C">
                  <a:alpha val="65882"/>
                </a:srgbClr>
              </a:gs>
              <a:gs pos="100000">
                <a:srgbClr val="000000">
                  <a:alpha val="29803"/>
                </a:srgbClr>
              </a:gs>
            </a:gsLst>
            <a:lin ang="13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4"/>
          <p:cNvSpPr/>
          <p:nvPr/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50000">
                <a:srgbClr val="000000">
                  <a:alpha val="0"/>
                </a:srgbClr>
              </a:gs>
              <a:gs pos="99000">
                <a:srgbClr val="145745">
                  <a:alpha val="51764"/>
                </a:srgbClr>
              </a:gs>
              <a:gs pos="100000">
                <a:srgbClr val="145745">
                  <a:alpha val="51764"/>
                </a:srgbClr>
              </a:gs>
            </a:gsLst>
            <a:lin ang="16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4"/>
          <p:cNvSpPr txBox="1"/>
          <p:nvPr>
            <p:ph type="title"/>
          </p:nvPr>
        </p:nvSpPr>
        <p:spPr>
          <a:xfrm>
            <a:off x="1371599" y="294538"/>
            <a:ext cx="9895951" cy="10336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</a:pPr>
            <a:r>
              <a:rPr lang="en-US" sz="4000">
                <a:solidFill>
                  <a:srgbClr val="FFFFFF"/>
                </a:solidFill>
              </a:rPr>
              <a:t>Introduction</a:t>
            </a:r>
            <a:endParaRPr sz="4000">
              <a:solidFill>
                <a:srgbClr val="FFFFFF"/>
              </a:solidFill>
            </a:endParaRPr>
          </a:p>
        </p:txBody>
      </p:sp>
      <p:sp>
        <p:nvSpPr>
          <p:cNvPr id="100" name="Google Shape;100;p14"/>
          <p:cNvSpPr txBox="1"/>
          <p:nvPr>
            <p:ph idx="1" type="body"/>
          </p:nvPr>
        </p:nvSpPr>
        <p:spPr>
          <a:xfrm>
            <a:off x="1371599" y="2318197"/>
            <a:ext cx="9724031" cy="368335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</a:pPr>
            <a:r>
              <a:rPr lang="en-US" sz="2000"/>
              <a:t>Picky eating 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</a:pPr>
            <a:r>
              <a:rPr lang="en-US" sz="2000"/>
              <a:t>the refusal to eat novel foods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</a:pPr>
            <a:r>
              <a:rPr lang="en-US" sz="2000"/>
              <a:t>only eating the same typical comfort foods</a:t>
            </a:r>
            <a:endParaRPr sz="2000"/>
          </a:p>
          <a:p>
            <a:pPr indent="-101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t/>
            </a:r>
            <a:endParaRPr sz="20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</a:pPr>
            <a:r>
              <a:rPr lang="en-US" sz="2000"/>
              <a:t>Children who do not</a:t>
            </a:r>
            <a:r>
              <a:rPr b="1" lang="en-US" sz="2000"/>
              <a:t> </a:t>
            </a:r>
            <a:r>
              <a:rPr lang="en-US" sz="2000"/>
              <a:t>outgrow picky eating 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</a:pPr>
            <a:r>
              <a:rPr lang="en-US" sz="2000"/>
              <a:t>higher risk for Avoidant/Restrictive Food Intake Disorder (ARFID)</a:t>
            </a:r>
            <a:endParaRPr sz="20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</a:pPr>
            <a:r>
              <a:rPr lang="en-US" sz="2000"/>
              <a:t>risk increases past age 6</a:t>
            </a:r>
            <a:endParaRPr/>
          </a:p>
          <a:p>
            <a:pPr indent="-101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t/>
            </a:r>
            <a:endParaRPr sz="2000"/>
          </a:p>
          <a:p>
            <a:pPr indent="-101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5"/>
          <p:cNvSpPr/>
          <p:nvPr/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rgbClr val="1E8369"/>
              </a:gs>
            </a:gsLst>
            <a:lin ang="8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5"/>
          <p:cNvSpPr/>
          <p:nvPr/>
        </p:nvSpPr>
        <p:spPr>
          <a:xfrm flipH="1" rot="10800000">
            <a:off x="-3" y="0"/>
            <a:ext cx="8115306" cy="1590742"/>
          </a:xfrm>
          <a:prstGeom prst="rect">
            <a:avLst/>
          </a:prstGeom>
          <a:gradFill>
            <a:gsLst>
              <a:gs pos="0">
                <a:srgbClr val="29AF8C">
                  <a:alpha val="0"/>
                </a:srgbClr>
              </a:gs>
              <a:gs pos="20000">
                <a:srgbClr val="29AF8C">
                  <a:alpha val="0"/>
                </a:srgbClr>
              </a:gs>
              <a:gs pos="100000">
                <a:srgbClr val="145745">
                  <a:alpha val="54901"/>
                </a:srgbClr>
              </a:gs>
            </a:gsLst>
            <a:lin ang="13800001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5"/>
          <p:cNvSpPr/>
          <p:nvPr/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rgbClr val="29AF8C">
                  <a:alpha val="65882"/>
                </a:srgbClr>
              </a:gs>
              <a:gs pos="100000">
                <a:srgbClr val="000000">
                  <a:alpha val="29803"/>
                </a:srgbClr>
              </a:gs>
            </a:gsLst>
            <a:lin ang="13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5"/>
          <p:cNvSpPr/>
          <p:nvPr/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50000">
                <a:srgbClr val="000000">
                  <a:alpha val="0"/>
                </a:srgbClr>
              </a:gs>
              <a:gs pos="99000">
                <a:srgbClr val="145745">
                  <a:alpha val="51764"/>
                </a:srgbClr>
              </a:gs>
              <a:gs pos="100000">
                <a:srgbClr val="145745">
                  <a:alpha val="51764"/>
                </a:srgbClr>
              </a:gs>
            </a:gsLst>
            <a:lin ang="16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5"/>
          <p:cNvSpPr txBox="1"/>
          <p:nvPr>
            <p:ph type="title"/>
          </p:nvPr>
        </p:nvSpPr>
        <p:spPr>
          <a:xfrm>
            <a:off x="1371599" y="294538"/>
            <a:ext cx="9895951" cy="10336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</a:pPr>
            <a:r>
              <a:rPr lang="en-US" sz="4000">
                <a:solidFill>
                  <a:srgbClr val="FFFFFF"/>
                </a:solidFill>
              </a:rPr>
              <a:t>Introduction</a:t>
            </a:r>
            <a:endParaRPr sz="4000">
              <a:solidFill>
                <a:srgbClr val="FFFFFF"/>
              </a:solidFill>
            </a:endParaRPr>
          </a:p>
        </p:txBody>
      </p:sp>
      <p:sp>
        <p:nvSpPr>
          <p:cNvPr id="111" name="Google Shape;111;p15"/>
          <p:cNvSpPr txBox="1"/>
          <p:nvPr>
            <p:ph idx="1" type="body"/>
          </p:nvPr>
        </p:nvSpPr>
        <p:spPr>
          <a:xfrm>
            <a:off x="1371599" y="2318197"/>
            <a:ext cx="9724031" cy="368335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rPr lang="en-US" sz="2000"/>
              <a:t>ARFID- a restrictive eating disorder characterized by 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</a:pPr>
            <a:r>
              <a:rPr lang="en-US" sz="2000"/>
              <a:t>Sensory sensitivity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</a:pPr>
            <a:r>
              <a:rPr lang="en-US" sz="2000"/>
              <a:t>Lack of interest 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</a:pPr>
            <a:r>
              <a:rPr lang="en-US" sz="2000"/>
              <a:t>Aversive consequences </a:t>
            </a:r>
            <a:endParaRPr/>
          </a:p>
          <a:p>
            <a:pPr indent="-101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t/>
            </a:r>
            <a:endParaRPr sz="2000"/>
          </a:p>
          <a:p>
            <a:pPr indent="-101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t/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t/>
            </a:r>
            <a:endParaRPr sz="2000"/>
          </a:p>
          <a:p>
            <a:pPr indent="-101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t/>
            </a:r>
            <a:endParaRPr sz="2000"/>
          </a:p>
          <a:p>
            <a:pPr indent="-101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/>
          <p:nvPr/>
        </p:nvSpPr>
        <p:spPr>
          <a:xfrm>
            <a:off x="458921" y="453981"/>
            <a:ext cx="11274158" cy="1877811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16"/>
          <p:cNvSpPr txBox="1"/>
          <p:nvPr>
            <p:ph type="title"/>
          </p:nvPr>
        </p:nvSpPr>
        <p:spPr>
          <a:xfrm>
            <a:off x="731519" y="731520"/>
            <a:ext cx="10666145" cy="14264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Literature Review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18" name="Google Shape;118;p16"/>
          <p:cNvSpPr/>
          <p:nvPr/>
        </p:nvSpPr>
        <p:spPr>
          <a:xfrm>
            <a:off x="458920" y="2480956"/>
            <a:ext cx="9006933" cy="3918122"/>
          </a:xfrm>
          <a:prstGeom prst="rect">
            <a:avLst/>
          </a:prstGeom>
          <a:solidFill>
            <a:srgbClr val="FEFEFE">
              <a:alpha val="2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16"/>
          <p:cNvSpPr txBox="1"/>
          <p:nvPr>
            <p:ph idx="1" type="body"/>
          </p:nvPr>
        </p:nvSpPr>
        <p:spPr>
          <a:xfrm>
            <a:off x="545041" y="2631767"/>
            <a:ext cx="8916732" cy="33001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en-US" sz="2400"/>
              <a:t>ARFID</a:t>
            </a:r>
            <a:r>
              <a:rPr b="1" lang="en-US" sz="2400"/>
              <a:t> </a:t>
            </a:r>
            <a:r>
              <a:rPr lang="en-US" sz="2400"/>
              <a:t>presents as constant failure to meet appropriate nutritional, weight, and energy needs </a:t>
            </a:r>
            <a:endParaRPr/>
          </a:p>
          <a:p>
            <a:pPr indent="-762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t/>
            </a:r>
            <a:endParaRPr sz="2400"/>
          </a:p>
          <a:p>
            <a:pPr indent="-762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t/>
            </a:r>
            <a:endParaRPr sz="24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</a:pPr>
            <a:r>
              <a:rPr lang="en-US" sz="1600"/>
              <a:t>Feillet, F., Bocquet, A., Briend, A., Chouraqui, J.-P., Darmaun, D., Frelut, M.-L., … Dupont, C. (2019). </a:t>
            </a:r>
            <a:r>
              <a:rPr i="1" lang="en-US" sz="1600"/>
              <a:t>Nutritional risks of ARFID (avoidant restrictive food intake disorders) and related behavior. Archives de Pédiatrie.</a:t>
            </a:r>
            <a:r>
              <a:rPr lang="en-US" sz="1600"/>
              <a:t> doi:10.1016/j.arcped.2019.08.005</a:t>
            </a:r>
            <a:endParaRPr sz="1600"/>
          </a:p>
        </p:txBody>
      </p:sp>
      <p:sp>
        <p:nvSpPr>
          <p:cNvPr id="120" name="Google Shape;120;p16"/>
          <p:cNvSpPr/>
          <p:nvPr/>
        </p:nvSpPr>
        <p:spPr>
          <a:xfrm>
            <a:off x="9625716" y="2480956"/>
            <a:ext cx="2112264" cy="1898903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16"/>
          <p:cNvSpPr/>
          <p:nvPr/>
        </p:nvSpPr>
        <p:spPr>
          <a:xfrm>
            <a:off x="9625716" y="4529023"/>
            <a:ext cx="2107363" cy="1870055"/>
          </a:xfrm>
          <a:prstGeom prst="rect">
            <a:avLst/>
          </a:prstGeom>
          <a:solidFill>
            <a:schemeClr val="accent1">
              <a:alpha val="9490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7"/>
          <p:cNvSpPr/>
          <p:nvPr/>
        </p:nvSpPr>
        <p:spPr>
          <a:xfrm>
            <a:off x="458921" y="453981"/>
            <a:ext cx="11274158" cy="1877811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17"/>
          <p:cNvSpPr txBox="1"/>
          <p:nvPr>
            <p:ph type="title"/>
          </p:nvPr>
        </p:nvSpPr>
        <p:spPr>
          <a:xfrm>
            <a:off x="731519" y="731520"/>
            <a:ext cx="10666145" cy="14264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Literature Review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28" name="Google Shape;128;p17"/>
          <p:cNvSpPr/>
          <p:nvPr/>
        </p:nvSpPr>
        <p:spPr>
          <a:xfrm>
            <a:off x="458920" y="2480956"/>
            <a:ext cx="9006933" cy="3918122"/>
          </a:xfrm>
          <a:prstGeom prst="rect">
            <a:avLst/>
          </a:prstGeom>
          <a:solidFill>
            <a:srgbClr val="FEFEFE">
              <a:alpha val="2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17"/>
          <p:cNvSpPr txBox="1"/>
          <p:nvPr>
            <p:ph idx="1" type="body"/>
          </p:nvPr>
        </p:nvSpPr>
        <p:spPr>
          <a:xfrm>
            <a:off x="516287" y="2789918"/>
            <a:ext cx="8887977" cy="33001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en-US" sz="2400"/>
              <a:t>Parental pressure to eat and aversive experiences were associated with general picky eating behavior. </a:t>
            </a:r>
            <a:r>
              <a:rPr lang="en-US" sz="2600"/>
              <a:t> </a:t>
            </a:r>
            <a:endParaRPr/>
          </a:p>
          <a:p>
            <a:pPr indent="-635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</a:pPr>
            <a:r>
              <a:t/>
            </a:r>
            <a:endParaRPr sz="26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</a:pPr>
            <a:r>
              <a:rPr lang="en-US" sz="1600"/>
              <a:t>Feillet, F., Bocquet, A., Briend, A., Chouraqui, J.-P., Darmaun, D., Frelut, M.-L., … Dupont, C. (2019). </a:t>
            </a:r>
            <a:r>
              <a:rPr i="1" lang="en-US" sz="1600"/>
              <a:t>Nutritional risks of ARFID (avoidant restrictive food intake disorders) and related behavior. Archives de Pédiatrie.</a:t>
            </a:r>
            <a:r>
              <a:rPr lang="en-US" sz="1600"/>
              <a:t> doi:10.1016/j.arcped.2019.08.005</a:t>
            </a:r>
            <a:endParaRPr sz="1600"/>
          </a:p>
          <a:p>
            <a:pPr indent="-635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</a:pPr>
            <a:r>
              <a:t/>
            </a:r>
            <a:endParaRPr sz="2600"/>
          </a:p>
          <a:p>
            <a:pPr indent="-635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</a:pPr>
            <a:r>
              <a:t/>
            </a:r>
            <a:endParaRPr sz="2600"/>
          </a:p>
        </p:txBody>
      </p:sp>
      <p:sp>
        <p:nvSpPr>
          <p:cNvPr id="130" name="Google Shape;130;p17"/>
          <p:cNvSpPr/>
          <p:nvPr/>
        </p:nvSpPr>
        <p:spPr>
          <a:xfrm>
            <a:off x="9625716" y="2480956"/>
            <a:ext cx="2112264" cy="1898903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17"/>
          <p:cNvSpPr/>
          <p:nvPr/>
        </p:nvSpPr>
        <p:spPr>
          <a:xfrm>
            <a:off x="9625716" y="4529023"/>
            <a:ext cx="2107363" cy="1870055"/>
          </a:xfrm>
          <a:prstGeom prst="rect">
            <a:avLst/>
          </a:prstGeom>
          <a:solidFill>
            <a:schemeClr val="accent1">
              <a:alpha val="9490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8"/>
          <p:cNvSpPr/>
          <p:nvPr/>
        </p:nvSpPr>
        <p:spPr>
          <a:xfrm>
            <a:off x="458921" y="453981"/>
            <a:ext cx="11274158" cy="1877811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18"/>
          <p:cNvSpPr txBox="1"/>
          <p:nvPr>
            <p:ph type="title"/>
          </p:nvPr>
        </p:nvSpPr>
        <p:spPr>
          <a:xfrm>
            <a:off x="731519" y="731520"/>
            <a:ext cx="10666145" cy="14264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Literature Review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38" name="Google Shape;138;p18"/>
          <p:cNvSpPr/>
          <p:nvPr/>
        </p:nvSpPr>
        <p:spPr>
          <a:xfrm>
            <a:off x="458920" y="2480956"/>
            <a:ext cx="9006933" cy="3918122"/>
          </a:xfrm>
          <a:prstGeom prst="rect">
            <a:avLst/>
          </a:prstGeom>
          <a:solidFill>
            <a:srgbClr val="FEFEFE">
              <a:alpha val="2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18"/>
          <p:cNvSpPr txBox="1"/>
          <p:nvPr>
            <p:ph idx="1" type="body"/>
          </p:nvPr>
        </p:nvSpPr>
        <p:spPr>
          <a:xfrm>
            <a:off x="530664" y="2789918"/>
            <a:ext cx="8873600" cy="33001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en-US" sz="2400"/>
              <a:t>Picky eating is characterized by high food pickiness, slowness when eating, low enjoyment of food, and low food responsiveness </a:t>
            </a:r>
            <a:endParaRPr/>
          </a:p>
          <a:p>
            <a:pPr indent="-889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</a:pPr>
            <a:r>
              <a:t/>
            </a:r>
            <a:endParaRPr sz="2200"/>
          </a:p>
          <a:p>
            <a:pPr indent="-889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</a:pPr>
            <a:r>
              <a:t/>
            </a:r>
            <a:endParaRPr sz="2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</a:pPr>
            <a:r>
              <a:rPr lang="en-US" sz="1600"/>
              <a:t>Tharner, A., Jansen, P. W., Kiefte-de Jong, J. C., Moll, H. A., van der Ende, J., Jaddoe, V. W., … Franco, O. H. (2014). </a:t>
            </a:r>
            <a:r>
              <a:rPr i="1" lang="en-US" sz="1600"/>
              <a:t>Toward an operative diagnosis of fussy/picky eating: a latent profile approach in a population-based cohort. International Journal of Behavioral Nutrition and Physical Activity, 11(1), 14.</a:t>
            </a:r>
            <a:endParaRPr sz="16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</a:pPr>
            <a:r>
              <a:t/>
            </a:r>
            <a:endParaRPr sz="2200"/>
          </a:p>
        </p:txBody>
      </p:sp>
      <p:sp>
        <p:nvSpPr>
          <p:cNvPr id="140" name="Google Shape;140;p18"/>
          <p:cNvSpPr/>
          <p:nvPr/>
        </p:nvSpPr>
        <p:spPr>
          <a:xfrm>
            <a:off x="9625716" y="2480956"/>
            <a:ext cx="2112264" cy="1898903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18"/>
          <p:cNvSpPr/>
          <p:nvPr/>
        </p:nvSpPr>
        <p:spPr>
          <a:xfrm>
            <a:off x="9625716" y="4529023"/>
            <a:ext cx="2107363" cy="1870055"/>
          </a:xfrm>
          <a:prstGeom prst="rect">
            <a:avLst/>
          </a:prstGeom>
          <a:solidFill>
            <a:schemeClr val="accent1">
              <a:alpha val="9490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19"/>
          <p:cNvSpPr/>
          <p:nvPr/>
        </p:nvSpPr>
        <p:spPr>
          <a:xfrm>
            <a:off x="199528" y="554152"/>
            <a:ext cx="5742189" cy="5742189"/>
          </a:xfrm>
          <a:prstGeom prst="ellipse">
            <a:avLst/>
          </a:pr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19"/>
          <p:cNvSpPr txBox="1"/>
          <p:nvPr>
            <p:ph type="title"/>
          </p:nvPr>
        </p:nvSpPr>
        <p:spPr>
          <a:xfrm>
            <a:off x="1245072" y="1289765"/>
            <a:ext cx="3651101" cy="42709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600"/>
              <a:buFont typeface="Calibri"/>
              <a:buNone/>
            </a:pPr>
            <a:r>
              <a:rPr lang="en-US" sz="5600">
                <a:solidFill>
                  <a:srgbClr val="FFFFFF"/>
                </a:solidFill>
              </a:rPr>
              <a:t>Hypothesis</a:t>
            </a:r>
            <a:endParaRPr sz="5600">
              <a:solidFill>
                <a:srgbClr val="FFFFFF"/>
              </a:solidFill>
            </a:endParaRPr>
          </a:p>
        </p:txBody>
      </p:sp>
      <p:sp>
        <p:nvSpPr>
          <p:cNvPr id="149" name="Google Shape;149;p19"/>
          <p:cNvSpPr/>
          <p:nvPr/>
        </p:nvSpPr>
        <p:spPr>
          <a:xfrm>
            <a:off x="1123493" y="374394"/>
            <a:ext cx="171515" cy="171515"/>
          </a:xfrm>
          <a:custGeom>
            <a:rect b="b" l="l" r="r" t="t"/>
            <a:pathLst>
              <a:path extrusionOk="0" h="171515" w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19"/>
          <p:cNvSpPr/>
          <p:nvPr/>
        </p:nvSpPr>
        <p:spPr>
          <a:xfrm>
            <a:off x="550109" y="1084507"/>
            <a:ext cx="157545" cy="157545"/>
          </a:xfrm>
          <a:custGeom>
            <a:rect b="b" l="l" r="r" t="t"/>
            <a:pathLst>
              <a:path extrusionOk="0" h="157545" w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19"/>
          <p:cNvSpPr txBox="1"/>
          <p:nvPr>
            <p:ph idx="1" type="body"/>
          </p:nvPr>
        </p:nvSpPr>
        <p:spPr>
          <a:xfrm>
            <a:off x="6297233" y="547154"/>
            <a:ext cx="5145418" cy="58091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>
                <a:solidFill>
                  <a:schemeClr val="lt1"/>
                </a:solidFill>
              </a:rPr>
              <a:t>Picky eating, along with diagnostic factors, significantly predict tendencies toward Avoidant / Restrictive Food Intake Disorder (ARFID). 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52" name="Google Shape;152;p19"/>
          <p:cNvSpPr/>
          <p:nvPr/>
        </p:nvSpPr>
        <p:spPr>
          <a:xfrm>
            <a:off x="5436547" y="5751820"/>
            <a:ext cx="112426" cy="112426"/>
          </a:xfrm>
          <a:custGeom>
            <a:rect b="b" l="l" r="r" t="t"/>
            <a:pathLst>
              <a:path extrusionOk="0" h="112426" w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53" name="Google Shape;153;p19"/>
          <p:cNvCxnSpPr/>
          <p:nvPr/>
        </p:nvCxnSpPr>
        <p:spPr>
          <a:xfrm>
            <a:off x="11586162" y="3610394"/>
            <a:ext cx="0" cy="3238728"/>
          </a:xfrm>
          <a:prstGeom prst="straightConnector1">
            <a:avLst/>
          </a:prstGeom>
          <a:noFill/>
          <a:ln cap="sq" cmpd="sng" w="25400">
            <a:solidFill>
              <a:schemeClr val="accent1"/>
            </a:solidFill>
            <a:prstDash val="solid"/>
            <a:bevel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0"/>
          <p:cNvSpPr/>
          <p:nvPr/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600"/>
              <a:buFont typeface="Calibri"/>
              <a:buNone/>
            </a:pPr>
            <a:r>
              <a:rPr lang="en-US" sz="4600">
                <a:solidFill>
                  <a:srgbClr val="FFFFFF"/>
                </a:solidFill>
              </a:rPr>
              <a:t>Methodology </a:t>
            </a:r>
            <a:endParaRPr sz="4600">
              <a:solidFill>
                <a:srgbClr val="FFFFFF"/>
              </a:solidFill>
            </a:endParaRPr>
          </a:p>
        </p:txBody>
      </p:sp>
      <p:sp>
        <p:nvSpPr>
          <p:cNvPr id="160" name="Google Shape;160;p20"/>
          <p:cNvSpPr txBox="1"/>
          <p:nvPr>
            <p:ph idx="1" type="body"/>
          </p:nvPr>
        </p:nvSpPr>
        <p:spPr>
          <a:xfrm>
            <a:off x="838200" y="2438400"/>
            <a:ext cx="10515600" cy="37385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Char char="•"/>
            </a:pPr>
            <a:r>
              <a:rPr lang="en-US" sz="2600"/>
              <a:t>Picky Eating in relation to Avoidant/Restrictive Food Intake Disorder questionnaire 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600"/>
              <a:buChar char="•"/>
            </a:pPr>
            <a:r>
              <a:rPr lang="en-US" sz="2600"/>
              <a:t>Combination of diagnostic questions by Wardle, Guthrie, Sanderson, and Rapoport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600"/>
              <a:buChar char="•"/>
            </a:pPr>
            <a:r>
              <a:rPr lang="en-US" sz="2600"/>
              <a:t> and new Diagnostic Factors </a:t>
            </a:r>
            <a:endParaRPr sz="26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600"/>
              <a:buChar char="•"/>
            </a:pPr>
            <a:r>
              <a:rPr lang="en-US" sz="2600"/>
              <a:t>Sample population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600"/>
              <a:buChar char="•"/>
            </a:pPr>
            <a:r>
              <a:rPr lang="en-US" sz="2600"/>
              <a:t>High School students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600"/>
              <a:buChar char="•"/>
            </a:pPr>
            <a:r>
              <a:rPr lang="en-US" sz="2600"/>
              <a:t>Grades 9-12</a:t>
            </a:r>
            <a:endParaRPr/>
          </a:p>
          <a:p>
            <a:pPr indent="-635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</a:pPr>
            <a:r>
              <a:t/>
            </a:r>
            <a:endParaRPr sz="2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1"/>
          <p:cNvSpPr/>
          <p:nvPr/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600"/>
              <a:buFont typeface="Calibri"/>
              <a:buNone/>
            </a:pPr>
            <a:r>
              <a:rPr lang="en-US" sz="4600">
                <a:solidFill>
                  <a:srgbClr val="FFFFFF"/>
                </a:solidFill>
              </a:rPr>
              <a:t>Methodology</a:t>
            </a:r>
            <a:endParaRPr sz="4600">
              <a:solidFill>
                <a:srgbClr val="FFFFFF"/>
              </a:solidFill>
            </a:endParaRPr>
          </a:p>
        </p:txBody>
      </p:sp>
      <p:sp>
        <p:nvSpPr>
          <p:cNvPr id="167" name="Google Shape;167;p21"/>
          <p:cNvSpPr txBox="1"/>
          <p:nvPr>
            <p:ph idx="1" type="body"/>
          </p:nvPr>
        </p:nvSpPr>
        <p:spPr>
          <a:xfrm>
            <a:off x="838200" y="2438400"/>
            <a:ext cx="10515600" cy="37385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sz="2400"/>
              <a:t>Diagnostic Factors of Picky Eating:</a:t>
            </a:r>
            <a:endParaRPr sz="2400"/>
          </a:p>
          <a:p>
            <a:pPr indent="-762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t/>
            </a:r>
            <a:endParaRPr sz="2400"/>
          </a:p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en-US" sz="2400"/>
              <a:t>Gender</a:t>
            </a:r>
            <a:endParaRPr sz="2400"/>
          </a:p>
          <a:p>
            <a:pPr indent="-762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t/>
            </a:r>
            <a:endParaRPr sz="2400"/>
          </a:p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en-US" sz="2400"/>
              <a:t>Negative outlook on own body image</a:t>
            </a:r>
            <a:endParaRPr sz="2400"/>
          </a:p>
          <a:p>
            <a:pPr indent="-762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t/>
            </a:r>
            <a:endParaRPr sz="2400"/>
          </a:p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en-US" sz="2400"/>
              <a:t>Willingness to attend social functions</a:t>
            </a:r>
            <a:endParaRPr sz="2400"/>
          </a:p>
          <a:p>
            <a:pPr indent="-762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t/>
            </a:r>
            <a:endParaRPr sz="2400"/>
          </a:p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en-US" sz="2400"/>
              <a:t>Open-mindedness to trying new foods</a:t>
            </a:r>
            <a:endParaRPr sz="2400"/>
          </a:p>
          <a:p>
            <a:pPr indent="-762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t/>
            </a:r>
            <a:endParaRPr sz="2400"/>
          </a:p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en-US" sz="2400"/>
              <a:t>Sensory issues</a:t>
            </a:r>
            <a:endParaRPr sz="2400"/>
          </a:p>
          <a:p>
            <a:pPr indent="-762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